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notesMasterIdLst>
    <p:notesMasterId r:id="rId23"/>
  </p:notesMasterIdLst>
  <p:sldIdLst>
    <p:sldId id="256" r:id="rId2"/>
    <p:sldId id="411" r:id="rId3"/>
    <p:sldId id="272" r:id="rId4"/>
    <p:sldId id="291" r:id="rId5"/>
    <p:sldId id="273" r:id="rId6"/>
    <p:sldId id="264" r:id="rId7"/>
    <p:sldId id="387" r:id="rId8"/>
    <p:sldId id="277" r:id="rId9"/>
    <p:sldId id="278" r:id="rId10"/>
    <p:sldId id="279" r:id="rId11"/>
    <p:sldId id="280" r:id="rId12"/>
    <p:sldId id="406" r:id="rId13"/>
    <p:sldId id="407" r:id="rId14"/>
    <p:sldId id="408" r:id="rId15"/>
    <p:sldId id="401" r:id="rId16"/>
    <p:sldId id="402" r:id="rId17"/>
    <p:sldId id="403" r:id="rId18"/>
    <p:sldId id="404" r:id="rId19"/>
    <p:sldId id="281" r:id="rId20"/>
    <p:sldId id="410" r:id="rId21"/>
    <p:sldId id="40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2FEDA39-32BF-4262-9BD6-09A56078ACF8}">
          <p14:sldIdLst>
            <p14:sldId id="256"/>
            <p14:sldId id="411"/>
            <p14:sldId id="272"/>
            <p14:sldId id="291"/>
            <p14:sldId id="273"/>
            <p14:sldId id="264"/>
            <p14:sldId id="387"/>
            <p14:sldId id="277"/>
            <p14:sldId id="278"/>
            <p14:sldId id="279"/>
            <p14:sldId id="280"/>
            <p14:sldId id="406"/>
            <p14:sldId id="407"/>
            <p14:sldId id="408"/>
            <p14:sldId id="401"/>
            <p14:sldId id="402"/>
            <p14:sldId id="403"/>
            <p14:sldId id="404"/>
            <p14:sldId id="281"/>
            <p14:sldId id="410"/>
            <p14:sldId id="4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7A7"/>
    <a:srgbClr val="FFE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42" autoAdjust="0"/>
    <p:restoredTop sz="83852" autoAdjust="0"/>
  </p:normalViewPr>
  <p:slideViewPr>
    <p:cSldViewPr snapToGrid="0">
      <p:cViewPr varScale="1">
        <p:scale>
          <a:sx n="76" d="100"/>
          <a:sy n="76" d="100"/>
        </p:scale>
        <p:origin x="4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00B46-54D6-4471-8FC3-96F562FA454F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A189D-9AF2-43B1-B64F-2861A6530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6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A189D-9AF2-43B1-B64F-2861A65306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31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EB273-A46A-62C9-4DAC-C2F65B4E2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87BE04-4B10-DFBB-EBCE-6EE72319C1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F21CFD-470B-DCED-543B-E7E5DA57D8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9FED9-F7E6-BCF9-6FE0-D629019D15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A189D-9AF2-43B1-B64F-2861A65306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4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A189D-9AF2-43B1-B64F-2861A65306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15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A189D-9AF2-43B1-B64F-2861A65306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05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8A189D-9AF2-43B1-B64F-2861A65306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5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5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0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2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71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9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8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2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2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A518B554-BBEE-4390-9CCB-83C755E73841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57F696D-8670-471F-A059-9F0C382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21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342900"/>
            <a:ext cx="10350500" cy="57023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56" y="631824"/>
            <a:ext cx="9983449" cy="4869089"/>
          </a:xfrm>
          <a:prstGeom prst="roundRect">
            <a:avLst>
              <a:gd name="adj" fmla="val 8594"/>
            </a:avLst>
          </a:prstGeom>
          <a:solidFill>
            <a:schemeClr val="accent3"/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bliqueTop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23117749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145143"/>
            <a:ext cx="9702800" cy="590005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r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3</a:t>
            </a: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    مدیریت داده‌ها و اخلاق پژوهش: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عصر داده‌های بزرگ، کتابداران متخصص می‌توانند در زمینه ذخیره‌سازی، مستندسازی و به‌اشتراک‌گذاری داده‌ها پژوهش یار باشند.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ایجاد مخازن نهادی داده‌های پژوهشی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 آموزش اصول از شاخص‌های نوین مدیریت داده از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عملکرد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کتابخانه‌هاست.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پایگاه‌سازی و مدیریت داده‌های پژوهشی، انتخاب نرم‌افزارهای مدیریت منابع و آموزش اصول اخلاق ‌پژوهشی و حفاظت از حریم خصوصی، از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وظایف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حیاتی کتابداران است.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آنان نقش کاتالیزور در توسعه رویکردهای علمی میان‌رشته‌ای و درک مباحث پیچیده مانند مالکیت معنوی و حقوق نشر را بر عهده دارند.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4 .   انتشار و ارزیابی برون‌دادهای پژوهشی: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 با مدیریت دسترسی آزاد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،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مشاوره در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انتخاب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نشریات نمایه‌شده و ارزیابی شاخص‌های تأثیر سهم مهمی در دیده‌شدن نتایج پژوهشی دارند. ابزارهای علم‌سنجی و تحلیلی مانند </a:t>
            </a:r>
            <a:r>
              <a:rPr lang="en-US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VOSviewer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و </a:t>
            </a:r>
            <a:r>
              <a:rPr lang="en-US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Bibliometrix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نیز در تحلیل شبکه‌های استنادی و همکاری‌ها توسط کتابداران مورد استفاده قرار می‌گیرند</a:t>
            </a: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11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882684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 می‌توانند داده‌های مربوط به نقاط قوت و ضعف پژوهشی دانشگاه را در اختیار مدیران قرار دهند تا در تصمیم‌گیری‌های کلان و تخصیص منابع به حوزه‌های اولویت‌دار به کار روند. 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 در همراستا کردن پژوهش‌های دانشگاه با اولویت‌های ملی و کلان منطقه، نقشی حیاتی </a:t>
            </a: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دارند.</a:t>
            </a:r>
            <a:endParaRPr lang="fa-IR" sz="20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5.</a:t>
            </a:r>
            <a:r>
              <a:rPr lang="fa-IR" sz="24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افزایش تأثیر اجتماعی پژوهش: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با دسترس‌پذیر کردن نتایج پژوهش‌ها از طریق مخازن دسترسی آزاد، آموزش سواد ارتباطات علمی، و ترویج انتشار در رسانه‌های علمی و عمومی، به دیده‌شدن پژوهش‌ها در جامعه کمک می‌کنند. آن‌ها با پایش شاخص‌های </a:t>
            </a:r>
            <a:r>
              <a:rPr lang="en-US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Altmetrics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،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تولید گزارش‌های اثرگذاری اجتماعی و پیوند دادن دانشگاه با نهادهای اجتماعی، سیاست‌گذاران و صنعت، نقش مؤثری در تبدیل دانش به عمل و افزایش اثر اجتماعی پژوهش‌ها دارند.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آن‌ها با تهیه و توزیع گزارش‌های تحلیلی، برگزاری کارگاه‌های ترویجی و آموزش مهارت‌های علم‌سنجی، به افزایش تأثیر پژوهش در اقتصاد و توسعه اجتماعی کمک می‌کنند.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آن‌ها با برگزاری کارگاه‌های توانمندسازی، آموزش مهارت‌های دیجیتال و هوشمند و حمایت در تدوین برنامه‌های استراتژیک، سهم مهمی در تحرک و پویایی پژوهش‌های نوآورانه و فناورانه دارند</a:t>
            </a: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505064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4B0BB-92A4-8C97-B7AC-158A03F56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93BC7F-7026-E925-42DC-CA64CBB18BE5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چرخه تحقیق با انتشار متوقف نمی‌شود؛ در واقع، این فقط آغاز کار است. 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انتشار تحقیقات به مخاطبان گسترده، شانس ایجاد تأثیر در دنیای واقعی و پیشبرد اهداف محققان را افزایش می‌دهد.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این بدان معناست که محققان نه تنها باید با جامعه تحقیقاتی، بلکه با روزنامه‌نگاران، سیاست‌گذاران و عموم مردم نیز تعامل داشته باشند. 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نقش مهمی در ایجاد و انتشار دانش دارند و می‌توانند محققان را به مهارت‌های لازم برای ترویج مؤثر کار خود مجهز کنند.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9EFDDCE-3850-CF46-D014-140A510FAF78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6FBAA35-1D29-E86A-000F-7700458742ED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8C77EE8-6D55-7A6A-EFE2-ABF7D8DAA971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D953776-2EF4-C09A-9A4A-ED320391A87C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070C155-A188-74ED-8D19-6F43A2C441F4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3D5C13-9523-6DDD-D214-42C0C058A427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DEF0759-8D0E-FA16-7E83-28A1DEDE17C1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3176262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A2CF4-6D5E-0E63-BB06-9DB525A48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A6AC75-2D0C-666A-945C-EB4BC4860638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6. اتصال خروجی تحقیقات به صنایع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عدم پل ارتباطی بین دانشگاه و صنعت منجر به شکاف شده که صنایع تمایل به ارتباط با محققان ندارند و دسترسی به اطلاعات تولید شده دانشگاه در دسترس صنایع نیست</a:t>
            </a: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میانجی‌گران دانایی </a:t>
            </a:r>
            <a:r>
              <a:rPr lang="en-US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Knowledge Brokers </a:t>
            </a: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بدل می‌شوند که زبان علم و صنعت را به هم پیوند می‌دهند و بستر نوآوری مبتنی بر پژوهش دانشگاهی را فراهم می‌سازند، </a:t>
            </a: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ضلع سوم میانجیگری می باشند که نقش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پل زنی </a:t>
            </a: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را بر عهده دارند، که در سه سطح اعمال می شود: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fa-IR" sz="20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1.نقش اطلاعاتی و تحلیلی: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با پایش مستمر پایگاه‌های داده علمی و پتنت‌ها، روندهای فناوری، نیازهای نوظهور بازار و حوزه‌های دارای پتانسیل نوآوری را شناسایی می‌کنند. آنان می‌توانند گزارش‌های اطلاعات صنعتی و فناوری تهیه کنند تا پژوهشگران دانشگاهی مسیر تحقیقات خود را با نیازهای واقعی صنعت همسو سازند.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fa-IR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C2C2425-7380-ED0B-0C46-7538B9A1A546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70A01B9-D50E-1BB4-305F-1AE7369440E0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029497C-54BB-006A-B594-54EF52FFF685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3733E70-3296-A736-99EE-F99B9C1F04A4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136D4A4-A958-4C04-6EAE-2AEB55FA8135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72D915C6-8B57-811D-37AA-F94367495808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AB6A1B7-16C5-DB3F-8866-1DF15E5CFEC6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10981894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B1351-C4F7-B7C8-4FD2-E2041F148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C8B6B1-3E95-EC68-8F0C-D3C885C47F19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2.نقش ارتباطی و شبکه‌سازی: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از طریق برگزاری نمایشگاه‌ها، نشست‌های هم‌افزایی و بانک‌های داده تخصصی از پروژه‌های دانشگاهی و صنعتی، کتابداران زمینه ایجاد ارتباط مستقیم میان استادان، دانشجویان و کارفرمایان بخش صنعت را تسهیل می‌کنند. 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 دانشگاهی می‌تواند به هاب تبادل دانش </a:t>
            </a:r>
            <a:r>
              <a:rPr lang="en-US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Knowledge Hub </a:t>
            </a: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تبدیل شود که در آن اطلاعات پژوهش، ظرفیت‌های فناورانه و فرصت‌های سرمایه‌گذاری گرد هم می‌آیند.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fa-IR" sz="20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3.نقش ترویجی و انتقال دانش: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با نمایه‌سازی نتایج پژوهش‌های کاربردی در مخازن نهادی، طراحی پرتال دانش قابل‌استفاده برای صنعت و تسهیل دسترسی شرکت‌ها به گزارش‌ها و داده‌های تحقیقاتی، کتابداران مسیر تجاری‌سازی یافته‌های دانشگاهی را هموار کرده و به ارتقای اثر اجتماعی و اقتصادی پژوهش‌ها کمک می‌کنند.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008DFD6-71CC-97D8-ABAE-05496B70696C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BD229C7-643B-111E-B044-EC32057041DA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407F22A-FF48-3596-9543-E8A1AF9952E4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26C0FE2-BA8A-4CB2-99C5-BB4086993041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994E761-1C62-06F0-D7C7-1478D4ADDCE4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16F9B3B-2B75-870B-5E39-7505C0305F2D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98C766D1-997C-FC31-79FD-C286D528D617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0641117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2E3DA-9C06-6A74-8D50-9940EE30C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06A55B-BDEE-1E67-8DBC-7DE033CA53C8}"/>
              </a:ext>
            </a:extLst>
          </p:cNvPr>
          <p:cNvSpPr/>
          <p:nvPr/>
        </p:nvSpPr>
        <p:spPr>
          <a:xfrm>
            <a:off x="215900" y="-1"/>
            <a:ext cx="10121900" cy="727023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ctr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راهبردهای ساختاری ـ مدیریتی-دانشی-مهارتی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1.</a:t>
            </a: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بازآفرینی نقش کتابدار به عنوان «کتابدار پژوهشی»یا خودسازی مجدد</a:t>
            </a:r>
            <a:r>
              <a:rPr lang="en-US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endParaRPr lang="fa-IR" sz="2000" b="1" kern="1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باید از مهارت‌های سنتی فهرستنویسی به سوی مهارت‌های نو حرکت کنند: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علم‌سنجی و تحلیل استنادی با نرم‌افزارهایی آن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آشنایی عمیق با پایگاه‌های بین‌المللی 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تسلط بر شیوه‌های نگارش مقالات و کاوش پیشرفته داده.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برگزاری دوره‌های «کتابداری پژوهشی» با همکاری کتابخانه ملی و معاونت پژوهشی وزارتخانه.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endParaRPr lang="fa-IR" sz="20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2</a:t>
            </a: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.ایجاد «واحد پشتیبانی پژوهش» در کتابخانه‌های مرکزی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کتابخانه باید فقط محل نگهداری منابع نباشد، بلکه به «مرکز پشتیبانی پژوهش» تبدیل شود؛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جایی که پژوهشگران بتوانند: راهنمایی تخصصی درباره انتخاب مجله، شاخص‌های استنادی و قوانین مالکیت فکری دریافت کنند، از مشاوره در تدوین طرح‌های پژوهشی و روش‌های جست‌وجوی نظام‌مند بهره‌مند شوند.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مدل موفق: در برخی دانشگاه‌های اروپایی، واحدهایی به‌نام </a:t>
            </a:r>
            <a:r>
              <a:rPr lang="en-US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Research Support Services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کتابخانه‌ها تأسیس شده که مستقیماً با معاونت پژوهش همکاری دارند.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6611A3A-6ED9-BA48-12F0-FE944EABBF45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راهبردهای ساختاری و مدیریتی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4CF19D5-F650-FDAE-1257-365F65917783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F261E8E-72A1-1516-356A-C92E2E9D61D8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0BD687C-0951-6D7E-2720-840C93CF9684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7FA6DD7-5ACF-E671-E2CB-15FAD3C198AD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230210B-5DC9-0A55-EED9-CD5B8440EAB6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E59818C-5998-4609-DBAA-F7E5CA9B013C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9222901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26AFD-90B9-5AE3-4491-5C67F77DA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EF4F07-DABD-F8C6-FC56-F0FD903C9128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3.مشارکت در سیاست‌گذاری پژوهشی دانشگاه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باید عضو کمیته‌های زیر باشند: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کمیته علم‌سنجی و ارزیابی پژوهشگران،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کمیته اخلاق در پژوهش،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کارگروه ارتقای شاخص‌های بین‌المللی دانشگاه.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fa-I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4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4. استقرار نظام مدیریت داده‌های پژوهشی 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 باید متولی طراحی سامانه‌های ذخیره‌سازی، مستندسازی و اشتراک داده‌های پژوهشی شود.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endParaRPr lang="fa-IR" sz="2000" b="1" kern="1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5. توسعه سواد داده، سواد دیجیتال و سواد اطلاعاتی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endParaRPr lang="fa-IR" sz="2000" b="1" kern="1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07F2C70-9B81-5F80-A865-8D61681E4878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راهبردهای ساختاری و مدیریتی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0796380-A068-9634-6628-C16A1E12FDAF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CE306C5-0D75-5EA2-1BD9-58130BC8918A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501E05C-8C4B-A11F-DEAD-B373124983A6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1C64F26-81CF-ADA0-E3EA-6AA7C9F39EBF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78AE2D7-EF8F-167E-42EE-884B85346AD1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669E9CF-148A-1CE1-5A84-100F3E1C7AA5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6172995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905ED-3AB7-13D4-F5C1-00BC7AE91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455B97-1E1F-98EA-3379-C731BD895704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6.ایجاد «کتابخانه دیجیتالی باز» 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 می‌تواند با توسعه کتابخانه‌های دیجیتال و مخازن آزاد، مسیر دسترسی آزاد به دانش را هموار کند. 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دیجیتالی‌سازی رساله‌ها و مقالات دانشگاه و انتشار در مخزن دسترسی آزاد 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حمایت از نشریات دانشگاهی 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Open Access</a:t>
            </a: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، همکاری با مجلات علمی در زمینه استانداردسازی داده </a:t>
            </a: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fa-IR" sz="20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indent="-342900" algn="just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7.ایجاد و مشارکت در شبکه کتابداران پژوهشی منطقه‌ای یا محلی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 می‌توانند شبکه‌ای مشترک از داده‌ها و خدمات با برگزاری نشست‌ها و همایش‌های بین‌دانشگاهی برای تبادل تجربه، طراحی پروژه‌های میان‌دانشگاهی در زمینه تحلیل علم‌سنجی و نقشه‌برداری پژوهش و.. انجام دهند.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endParaRPr lang="fa-IR" sz="20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8. تبدیل کتابخانه به مرکز هم‌افزایی پژوهشگران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راه‌اندازی «کافه‌پژوهش»، «فضاهای نوآوری» و «انجمن‌های تبادل ایده»، کتابخانه می‌تواند بستری برای تعامل بین‌رشته‌ای و باروری ایده‌ها ایجاد کند.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033899-343E-0AB2-3495-4241A025D8E7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راهبردهای ساختاری و مدیریتی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41000FF-5EA9-4D70-D771-9DF0F1C3326C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0CFA7DD-4E7D-EE6C-775C-4F5F2666B71F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FBFBDE3-5AA1-72A1-B80D-58FF4A3E6C7B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2F637FD-386E-2881-AB6D-2741C1963BAE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81D809E-7BD0-2ECD-EF07-620F40220BDD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A6D8F6D-EDE3-6F5C-4FD4-14C2CCE7A3D8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5121126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46AC8-AA50-F0D0-5509-95A9F3DD8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CEC45B-CFED-CE88-B673-ADEF057DCA52}"/>
              </a:ext>
            </a:extLst>
          </p:cNvPr>
          <p:cNvSpPr/>
          <p:nvPr/>
        </p:nvSpPr>
        <p:spPr>
          <a:xfrm>
            <a:off x="215900" y="-1"/>
            <a:ext cx="10121900" cy="6858001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9. نمایش دستاوردهای پژوهشی دانشگاه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r>
              <a:rPr lang="fa-IR" sz="20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در قالب نمایشگاه‌ها و داشبوردهای عمومی انتشار داده‌های علم‌سنجی، گزارش‌های تحلیلی از روند تولید علم، و معرفی پژوهشگران برتر، موجب ارتقای جایگاه اجتماعی و دانشگاهی کتابخانه می‌شود.</a:t>
            </a:r>
          </a:p>
          <a:p>
            <a:pPr marR="0" algn="just" rtl="1">
              <a:lnSpc>
                <a:spcPct val="115000"/>
              </a:lnSpc>
              <a:spcAft>
                <a:spcPts val="800"/>
              </a:spcAft>
            </a:pPr>
            <a:endParaRPr lang="fa-IR" sz="24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026EF7-F4BA-80A9-2A27-314B1D3CB089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راهبردهای ساختاری و مدیریتی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D71E312-4F26-7CA7-13A9-BFF89FDE7A3F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98C12B5-4FD0-08BF-EC88-88F5DC38B2B2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D1674BD-CA76-71D7-8613-BAB45AE3B3A1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2DB3799-5F95-5142-FD61-638542724A0D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8AF67632-DE52-1D61-DB95-2A65AE88DD62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12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0750F99-3EAB-C1DC-FFB4-D4B6CFFE09C3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16165070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145143"/>
            <a:ext cx="9702800" cy="590005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کتابخانه‌های دانشگاهی در دوران معاصر، از نقش سنتی خود به عنوان انبارهای منابع، فراتر رفته و به کانون‌های فعال و زیرساختی در نظام زیست‌بوم پژوهشی دانشگاه تبدیل شده‌اند. 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امروزی نه تنها حافظ دانش، بلکه شریک استراتژیک، پژوهش‌یار حرفه‌ای و مهندس دانش در تمامی مراحل چرخه حیات پژوهش، از ایده تا ارزیابی تأثیر اجتماعی، محسوب می‌شوند.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 به «پژوهشیاران کارآفرین» و «میانجیگران حیاتی بین دانشگاه و صنعت» بدل شده‌اند.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تأثیرگذاری این نهاد و متخصصان آن، مستقیماً با کیفیت، کمیت و اعتبار برون‌دادهای علمی دانشگاه پیوند خورده است.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نتیجه گیری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13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323926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AAB08-BEBA-514B-0C19-2FE30C53F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5D4B59-C0A7-AEDF-7DB1-88BF82690293}"/>
              </a:ext>
            </a:extLst>
          </p:cNvPr>
          <p:cNvSpPr/>
          <p:nvPr/>
        </p:nvSpPr>
        <p:spPr>
          <a:xfrm>
            <a:off x="355600" y="342900"/>
            <a:ext cx="10350500" cy="57023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A8B751-9E31-94F3-FFBB-29418F499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" y="431801"/>
            <a:ext cx="9525000" cy="549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2937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91740-2758-FAAF-854F-470D828C1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7318FE-AF52-DC3C-9A28-0FB7AE9745E4}"/>
              </a:ext>
            </a:extLst>
          </p:cNvPr>
          <p:cNvSpPr/>
          <p:nvPr/>
        </p:nvSpPr>
        <p:spPr>
          <a:xfrm>
            <a:off x="355600" y="145143"/>
            <a:ext cx="9702800" cy="607785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دانشگاه‌های عضو گروه 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U15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کانادا یا دانشگاه‌های بزرگ تحقیقاتی در اروپا)، کتابخانه‌ها مسئولیت اصلی تدوین طرح‌های مدیریت داده برای پروژه‌هایی که از نهادهای تأمین مالی بزرگ (مانند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NI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یا </a:t>
            </a: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ERC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بودجه دریافت می‌کنند را بر عهده گرفته‌اند.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F2F9A08-4C15-0090-800C-9676DCFAE267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مثال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99F3F35-DAAF-14F5-E0D9-F7EBBC56D32E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085FEB-1EFB-8FB6-B7B6-D33051C7E464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1032954-F90D-3FCA-DD1B-33AAF44AB977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3A6A6C4-EEE4-7FC8-8565-AC41B2EF7657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A080ED9-9EE8-F96A-3E96-FC95E6F54305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13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668764D-7A16-6F88-488C-7F33076E1F05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3680356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45D66-8103-96AF-7FBD-7FC932A7A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17D413-9791-074A-B534-8767C2B2F478}"/>
              </a:ext>
            </a:extLst>
          </p:cNvPr>
          <p:cNvSpPr/>
          <p:nvPr/>
        </p:nvSpPr>
        <p:spPr>
          <a:xfrm>
            <a:off x="355600" y="145143"/>
            <a:ext cx="9702800" cy="590005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25E4092-E502-ADB3-4FEB-47B33F069F95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تشکر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931025C-436E-6CD6-0D34-0C157D882F3C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7E87ACF-B6E0-823D-3868-27F35FF5D828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BCA7F4D-79A7-4D93-86AD-81F109A25A92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499A646-D781-F429-AA05-957C63AE2950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B817DBE4-28EC-EB02-59DA-7B61B738B777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13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71CD707-F2D8-FE76-8C89-B283F48E7717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1D6DE0-7A8E-32B9-5B2D-4388B274E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517" y="254833"/>
            <a:ext cx="9009089" cy="553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78866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15000"/>
              </a:lnSpc>
            </a:pPr>
            <a:endParaRPr lang="fa-IR" sz="2800" b="1" dirty="0"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atin typeface="IRNazanin" panose="02000506000000020002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عنوان کارگاه</a:t>
            </a:r>
            <a:r>
              <a:rPr lang="en-US" sz="2800" b="1" dirty="0">
                <a:latin typeface="IRNazanin" panose="02000506000000020002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fa-IR" sz="2800" b="1" dirty="0">
              <a:latin typeface="IRNazanin" panose="02000506000000020002" pitchFamily="2" charset="-78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atin typeface="IRNazanin" panose="02000506000000020002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کتابدار پژوهشیار: نقش کتابداران و کتابخانه دانشگاهی در چرخه حیات پژوهشی دانشگاه</a:t>
            </a: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atin typeface="IRNazanin" panose="02000506000000020002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مدرس:</a:t>
            </a:r>
            <a:endParaRPr lang="en-US" sz="2800" b="1" dirty="0">
              <a:latin typeface="IRNazanin" panose="02000506000000020002" pitchFamily="2" charset="-78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atin typeface="IRNazanin" panose="02000506000000020002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دکتر موسی بامیر</a:t>
            </a:r>
            <a:endParaRPr lang="en-US" sz="2800" b="1" dirty="0">
              <a:latin typeface="IRNazanin" panose="02000506000000020002" pitchFamily="2" charset="-78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AA8195-1700-4025-A74C-5083B1F06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6281" y="206738"/>
            <a:ext cx="5622877" cy="18469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F46C24-8E79-6461-D18C-EAD6ACE8A2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58" y="4220721"/>
            <a:ext cx="3573280" cy="20601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76A77C-246B-ABBE-3F2C-88FA0E8942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138" y="4218274"/>
            <a:ext cx="3746004" cy="206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0860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342900"/>
            <a:ext cx="9644743" cy="57023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200000"/>
              </a:lnSpc>
              <a:spcBef>
                <a:spcPts val="600"/>
              </a:spcBef>
            </a:pPr>
            <a:endParaRPr lang="fa-IR" sz="28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398902" y="1031421"/>
            <a:ext cx="6340363" cy="432525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a-I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8B1D9D-A6BE-0F45-0903-676469A6D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40" y="644577"/>
            <a:ext cx="8814216" cy="488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96922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900" y="342900"/>
            <a:ext cx="9784443" cy="58801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کتابخانه‌های دانشگاهی در نظام علمی امروز، دیگر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صرفاً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 مکان‌هایی برای نگهداری منابع اطلاعاتی نیستند، 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انفجار سرسام آور اطلاعات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در قرن 21 که به عنوان پیامد بالقوه انقلاب اطلاعاتی پدیدار شده است، 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کتابخانه به عنوان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قلب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تپنده پژوهش و اطلاعات متحول کرده است؛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کتابخانه‌های دانشگاهی با گذار از الگوی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سنتی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نگهداری و امانت کتاب به الگوی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پشتیبانی پژوهشی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، تبدیل شده‌اند.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نه فقط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تأمین‌کننده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 منابع پژوهشی، بلکه تسهیل‌کننده فرایند تولید علم و عامل افزایش کیفیت و اثرگذاری پژوهش‌های دانشگاهی‌اند. 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کتابداران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امروزی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باید مهارت‌هایی فراتر از انتخاب، سازماندهی، ذخیره و بازیابی داشته باشند.</a:t>
            </a:r>
          </a:p>
          <a:p>
            <a:pPr marL="457200" marR="0" lvl="0" indent="-457200" algn="just" defTabSz="914400" rtl="1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تحلیل داده، شناخت شاخص‌های استنادی، سواد دیجیتال، مدیریت هوشمند دانش، درک فرایندهای اخلاق پژوهش و...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1727653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2823481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3962627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4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576949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254000"/>
            <a:ext cx="9702800" cy="60960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کتابخانه‌ها و کتابداران، با تکیه بر موقعیت محوری خود در ایجاد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پل ارتباطی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میان منابع دانشی و کاربران، جایگاهی بی‌بدیل و برجسته در ساختار دانشگاهی، به‌ویژه در سپهر پژوهش، احراز کرده‌اند.</a:t>
            </a: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بدین‌ترتیب، ارتقاء نقش کتابخانه‌ها در چرخه پژوهش، تأثیر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مستقیمی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 بر برون‌داد علمی، رتبه‌بندی پژوهشی دانشگاه‌ها و توسعه پایدار نظام آموزشی دانشگاه دارد.</a:t>
            </a: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fa-IR" sz="20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مستندات علمی گویای این حقیقت است که سرمایه گذاری مستمر در کتابخانه و کتابداران دانشگاهی،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بازده ملموسی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در بهره وری پژوهشی دانشگاه داشته است، </a:t>
            </a: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fa-IR" sz="20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تغییر راهبردی نقش کتابخانه، که پژوهش را در کانون توجه خود قرار داده،، به مثابه یکی از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انقلاب‌های علمی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کتابخانه در پژوهش دانشگاه مطرح شده است.</a:t>
            </a:r>
          </a:p>
          <a:p>
            <a:pPr marR="0" lvl="1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a-IR" sz="20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800100" marR="0" lvl="1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سیاست‌گذاری‌های دانشگاهی باید این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ظرفیت پنهان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را شناسایی کرده و با سرمایه‌گذاری در توانمندسازی کتابداران، مسیر حرکت به‌سوی کتابدار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پژوهش یار </a:t>
            </a:r>
            <a:r>
              <a:rPr lang="fa-IR" sz="2000" b="1" dirty="0">
                <a:solidFill>
                  <a:schemeClr val="bg1"/>
                </a:solidFill>
                <a:cs typeface="B Nazanin" panose="00000400000000000000" pitchFamily="2" charset="-78"/>
              </a:rPr>
              <a:t>را هموار سازند.</a:t>
            </a:r>
          </a:p>
          <a:p>
            <a:pPr marR="0" lvl="1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8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52245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613EF-4847-58A1-6DF5-2A8C83D07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D678DF-CEE5-51A3-EC0A-B768F61FDFDA}"/>
              </a:ext>
            </a:extLst>
          </p:cNvPr>
          <p:cNvSpPr/>
          <p:nvPr/>
        </p:nvSpPr>
        <p:spPr>
          <a:xfrm>
            <a:off x="355600" y="762000"/>
            <a:ext cx="9702800" cy="52832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و کتابخانه ها، نه تنها به عنوان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پشتیبان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تحقیقاتی، بلکه به طور کلی در کلیه چرخه عملکرد پژوهشی دانشگاه،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جزء لاینفک و جاسازی شده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تحقیقات دانشگاه قرار گرفته اند.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شواهد علمی  نیز نشان می دهد،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نقش کتابخانه و کتابداران بر برون داده های پژوهشی دانشگاه ها قبل از آغاز فرآیند تحقیق تا اتصال نتایج نهایی تحقیقات به صنعت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پررنگ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بوده است.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که در قالب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محـورهای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؛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خدمات پشتیبانی و فنی پژوهشی، آموزش سواد اطلاعاتی، توسعه مهارتها و ایده های پژوهشی، مکان یابی و جستجوی اطلاعات، ارزیابی و مدیریت داده های پژوهشی، انتشار و اشاعه یافته های پژوهشی و رابط بین نتایج تحقیقات دانشگاهی و صنعت،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نقش آفرینی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می کنند.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تحقق این هم‌افزایی پژوهشی، مستلزم به‌کارگیری مهارت‌های تخصصی و حرفه‌ای است که کتابداران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ضامن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اجرای آن هستند.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7DA4DE5-93F6-08EA-328E-9F90C1EDC52F}"/>
              </a:ext>
            </a:extLst>
          </p:cNvPr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 و کتابخانه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E0F38EE-BEE5-DC7C-E7CF-E0C4516A2615}"/>
              </a:ext>
            </a:extLst>
          </p:cNvPr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5BB4F07-D7CC-6F0E-721F-8C38685A0E8D}"/>
              </a:ext>
            </a:extLst>
          </p:cNvPr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8A8E051-6816-4DD3-1930-D68417986C6C}"/>
              </a:ext>
            </a:extLst>
          </p:cNvPr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3C6C2BD-F291-BE49-2B38-BFF26711A7FF}"/>
              </a:ext>
            </a:extLst>
          </p:cNvPr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3F11A5F8-CC5F-4020-07C1-092FB27BF163}"/>
              </a:ext>
            </a:extLst>
          </p:cNvPr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9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55ED66FE-FAF2-B0F7-01B2-A368C8B3BBF8}"/>
              </a:ext>
            </a:extLst>
          </p:cNvPr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b="1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295486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600" y="342900"/>
            <a:ext cx="9702800" cy="57023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indent="-457200" algn="just" rtl="1">
              <a:spcAft>
                <a:spcPts val="800"/>
              </a:spcAft>
              <a:buAutoNum type="arabicPeriod"/>
            </a:pPr>
            <a:endParaRPr lang="fa-I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r" rtl="1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کتابداران و کتابخانه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9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1D71B8-F971-E9B9-0A92-615A7F480BF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507999"/>
            <a:ext cx="9156700" cy="5280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622058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0828" y="164892"/>
            <a:ext cx="9702800" cy="668020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  </a:t>
            </a: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مرحله ایده‌پردازی 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از طریق ایجاد دسترسی مؤثر به پایگاه‌های علمی، نمایه‌های استنادی، و منابع بین‌المللی به پژوهشگران کمک می‌کنند تا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شکاف‌های پژوهشی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را شناسایی و ایده‌پردازی خود را مبتنی بر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داده‌ها و مدارک 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معتبر انجام دهند.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کتابداران در مرحله </a:t>
            </a:r>
            <a:r>
              <a:rPr lang="fa-IR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ایده‌پردازی</a:t>
            </a: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پژوهش با ارائه تحلیل خلأ پژوهشی، جست‌وجوی پیشرفته در منابع روز دنیا، شناسايی روندهای علمی و موضوعات نوظهور و انتخاب کلمات کلیدی به محققان کمک می‌کنند؛ 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واقع، آن‌ها زمینه شکل‌گیری ایده‌های دقیق، به‌روز و دارای ضرورت علمی را فراهم می‌سازند.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endParaRPr lang="fa-I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2.  طراحی و اجرای پژوهش: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با جست‌وجوی نظام‌مند منابع علمی، تحلیل پیشینه و شکاف‌های پژوهشی، راهنمایی در انتخاب روش‌های استناد و ابزارهای مدیریت منابع، تضمین شفافیت داده‌ها و انطباق با اصول اخلاق پژوهش، زمینه طراحی و اجرای پژوهش فراهم می کنند.</a:t>
            </a:r>
          </a:p>
          <a:p>
            <a:pPr marL="0" marR="0" algn="just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همچنین در انتخاب مجلات هدف و تحلیل علم‌سنجی حوزه تخصصی نقش مشورتی دارند.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337800" y="1520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فنون جستجو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337800" y="2409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37800" y="3298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337800" y="4187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37800" y="5076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12228" y="6223000"/>
            <a:ext cx="754743" cy="5461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dirty="0">
                <a:solidFill>
                  <a:schemeClr val="bg1"/>
                </a:solidFill>
                <a:cs typeface="B Titr" panose="00000700000000000000" pitchFamily="2" charset="-78"/>
              </a:rPr>
              <a:t>10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0337800" y="631825"/>
            <a:ext cx="1638300" cy="711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مقدمه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0294494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3084</TotalTime>
  <Words>1885</Words>
  <Application>Microsoft Office PowerPoint</Application>
  <PresentationFormat>Widescreen</PresentationFormat>
  <Paragraphs>159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B Nazanin</vt:lpstr>
      <vt:lpstr>B Titr</vt:lpstr>
      <vt:lpstr>Calibri</vt:lpstr>
      <vt:lpstr>Corbel</vt:lpstr>
      <vt:lpstr>IRNazanin</vt:lpstr>
      <vt:lpstr>Symbol</vt:lpstr>
      <vt:lpstr>Times New Roman</vt:lpstr>
      <vt:lpstr>Wingdings</vt:lpstr>
      <vt:lpstr>Banded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madsg.com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KhastKhodaei;Me</dc:creator>
  <dc:description>madsg.com</dc:description>
  <cp:lastModifiedBy>Salajeghe, Fatemeh</cp:lastModifiedBy>
  <cp:revision>139</cp:revision>
  <dcterms:created xsi:type="dcterms:W3CDTF">2014-03-10T21:13:16Z</dcterms:created>
  <dcterms:modified xsi:type="dcterms:W3CDTF">2026-01-31T09:32:10Z</dcterms:modified>
</cp:coreProperties>
</file>